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 bookmarkIdSeed="2">
  <p:sldMasterIdLst>
    <p:sldMasterId id="2147483660" r:id="rId4"/>
  </p:sldMasterIdLst>
  <p:notesMasterIdLst>
    <p:notesMasterId r:id="rId41"/>
  </p:notesMasterIdLst>
  <p:handoutMasterIdLst>
    <p:handoutMasterId r:id="rId42"/>
  </p:handoutMasterIdLst>
  <p:sldIdLst>
    <p:sldId id="411" r:id="rId5"/>
    <p:sldId id="453" r:id="rId6"/>
    <p:sldId id="485" r:id="rId7"/>
    <p:sldId id="462" r:id="rId8"/>
    <p:sldId id="463" r:id="rId9"/>
    <p:sldId id="486" r:id="rId10"/>
    <p:sldId id="487" r:id="rId11"/>
    <p:sldId id="468" r:id="rId12"/>
    <p:sldId id="469" r:id="rId13"/>
    <p:sldId id="471" r:id="rId14"/>
    <p:sldId id="472" r:id="rId15"/>
    <p:sldId id="488" r:id="rId16"/>
    <p:sldId id="489" r:id="rId17"/>
    <p:sldId id="490" r:id="rId18"/>
    <p:sldId id="491" r:id="rId19"/>
    <p:sldId id="494" r:id="rId20"/>
    <p:sldId id="495" r:id="rId21"/>
    <p:sldId id="492" r:id="rId22"/>
    <p:sldId id="493" r:id="rId23"/>
    <p:sldId id="496" r:id="rId24"/>
    <p:sldId id="497" r:id="rId25"/>
    <p:sldId id="498" r:id="rId26"/>
    <p:sldId id="499" r:id="rId27"/>
    <p:sldId id="500" r:id="rId28"/>
    <p:sldId id="502" r:id="rId29"/>
    <p:sldId id="503" r:id="rId30"/>
    <p:sldId id="506" r:id="rId31"/>
    <p:sldId id="508" r:id="rId32"/>
    <p:sldId id="509" r:id="rId33"/>
    <p:sldId id="504" r:id="rId34"/>
    <p:sldId id="505" r:id="rId35"/>
    <p:sldId id="512" r:id="rId36"/>
    <p:sldId id="511" r:id="rId37"/>
    <p:sldId id="513" r:id="rId38"/>
    <p:sldId id="483" r:id="rId39"/>
    <p:sldId id="514" r:id="rId40"/>
  </p:sldIdLst>
  <p:sldSz cx="9144000" cy="6858000" type="screen4x3"/>
  <p:notesSz cx="6858000" cy="9144000"/>
  <p:embeddedFontLst>
    <p:embeddedFont>
      <p:font typeface="Helvetica" panose="020B060402020202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DaxCondensed-Light" panose="020B0604020202020204"/>
      <p:regular r:id="rId51"/>
    </p:embeddedFont>
    <p:embeddedFont>
      <p:font typeface="DejaVu Sans" panose="020B0604020202020204" charset="0"/>
      <p:regular r:id="rId52"/>
      <p:bold r:id="rId53"/>
      <p:italic r:id="rId54"/>
      <p:boldItalic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OCR A Extended" panose="02010509020102010303" pitchFamily="50" charset="0"/>
      <p:regular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  <p:embeddedFont>
      <p:font typeface="MS PGothic" panose="020B0600070205080204" pitchFamily="34" charset="-128"/>
      <p:regular r:id="rId63"/>
    </p:embeddedFont>
    <p:embeddedFont>
      <p:font typeface="Arial Rounded MT Bold" panose="020F0704030504030204" pitchFamily="34" charset="0"/>
      <p:regular r:id="rId6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varo Andres Ortiz" initials="AAO" lastIdx="1" clrIdx="0">
    <p:extLst>
      <p:ext uri="{19B8F6BF-5375-455C-9EA6-DF929625EA0E}">
        <p15:presenceInfo xmlns:p15="http://schemas.microsoft.com/office/powerpoint/2012/main" userId="S-1-5-21-854245398-1972579041-682003330-186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A622"/>
    <a:srgbClr val="054388"/>
    <a:srgbClr val="0070C0"/>
    <a:srgbClr val="CCFF66"/>
    <a:srgbClr val="CCFF33"/>
    <a:srgbClr val="005AAA"/>
    <a:srgbClr val="7A567B"/>
    <a:srgbClr val="5DA3A0"/>
    <a:srgbClr val="26C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Estilo claro 1 - Acento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0" autoAdjust="0"/>
    <p:restoredTop sz="93537" autoAdjust="0"/>
  </p:normalViewPr>
  <p:slideViewPr>
    <p:cSldViewPr snapToGrid="0" snapToObjects="1">
      <p:cViewPr varScale="1">
        <p:scale>
          <a:sx n="68" d="100"/>
          <a:sy n="68" d="100"/>
        </p:scale>
        <p:origin x="1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font" Target="fonts/font1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5587AE-0230-46BB-BAFB-E2A22F9D67A4}" type="datetimeFigureOut">
              <a:rPr lang="pt-BR" smtClean="0"/>
              <a:t>09/10/2018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531DA-FFF4-4EAA-ABC0-8E070CD3B3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9153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875B5-EB05-43B3-9EEA-C5490B7120EA}" type="datetimeFigureOut">
              <a:rPr lang="pt-BR" smtClean="0"/>
              <a:t>09/10/2018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Clique para editar os estilos de texto mestres</a:t>
            </a:r>
          </a:p>
          <a:p>
            <a:pPr lvl="1"/>
            <a:r>
              <a:rPr lang="en-US"/>
              <a:t>Segundo nível</a:t>
            </a:r>
          </a:p>
          <a:p>
            <a:pPr lvl="2"/>
            <a:r>
              <a:rPr lang="en-US"/>
              <a:t>Terceiro nível</a:t>
            </a:r>
          </a:p>
          <a:p>
            <a:pPr lvl="3"/>
            <a:r>
              <a:rPr lang="en-US"/>
              <a:t>Quarto nível</a:t>
            </a:r>
          </a:p>
          <a:p>
            <a:pPr lvl="4"/>
            <a:r>
              <a:rPr lang="en-US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9A0AD5-1E2A-8746-AAFA-D789586DF9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03137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A0AD5-1E2A-8746-AAFA-D789586DF95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225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s-ES" altLang="en-US"/>
              <a:t>https://aws.amazon.com/es/devops/what-is-devops/</a:t>
            </a:r>
          </a:p>
          <a:p>
            <a:endParaRPr lang="es-ES" altLang="en-US"/>
          </a:p>
          <a:p>
            <a:r>
              <a:rPr lang="es-ES" altLang="en-US"/>
              <a:t>Prácticas de operaciones de desarrollo</a:t>
            </a:r>
            <a:r>
              <a:rPr lang="es-CO" altLang="es-ES"/>
              <a:t>:</a:t>
            </a:r>
          </a:p>
          <a:p>
            <a:endParaRPr lang="es-CO" altLang="es-ES"/>
          </a:p>
          <a:p>
            <a:r>
              <a:rPr lang="es-CO" altLang="es-ES"/>
              <a:t>Integración Continua: práctica de desarrollo de software mediante la cual los desarrolladores combinan los cambios en el código en un repositorio central de forma periódica, tras lo cual se ejecutan versiones y pruebas automáticas. </a:t>
            </a:r>
          </a:p>
          <a:p>
            <a:endParaRPr lang="es-CO" altLang="es-ES"/>
          </a:p>
          <a:p>
            <a:r>
              <a:rPr lang="es-CO" altLang="es-ES"/>
              <a:t>Entrega Continua: </a:t>
            </a:r>
          </a:p>
          <a:p>
            <a:r>
              <a:rPr lang="es-CO" altLang="es-ES"/>
              <a:t>La entrega continua es una práctica de desarrollo de software mediante la cual se crean, prueban y preparan automáticamente los cambios en el código y se entregan para la fase de producción. </a:t>
            </a:r>
          </a:p>
          <a:p>
            <a:endParaRPr lang="es-CO" altLang="es-ES"/>
          </a:p>
          <a:p>
            <a:r>
              <a:rPr lang="es-CO" altLang="es-ES"/>
              <a:t>MicroServicios: </a:t>
            </a:r>
          </a:p>
          <a:p>
            <a:r>
              <a:rPr lang="es-CO" altLang="es-ES"/>
              <a:t>La arquitectura de microservicios es un enfoque de diseño que sirve para crear una sola aplicación como conjunto de servicios pequeños. Cada servicio se ejecuta en su propio proceso y se comunica con otros servicios mediante una interfaz bien definida utilizando un mecanismo ligero</a:t>
            </a:r>
          </a:p>
          <a:p>
            <a:endParaRPr lang="es-CO" altLang="es-ES"/>
          </a:p>
          <a:p>
            <a:r>
              <a:rPr lang="es-CO" altLang="es-ES"/>
              <a:t>Infraestrucutra Como Códpg: </a:t>
            </a:r>
          </a:p>
          <a:p>
            <a:r>
              <a:rPr lang="es-CO" altLang="es-ES"/>
              <a:t>El modelo orientado a la API de la nube permite a los desarrolladores y administradores de sistemas interactuar con la infraestructura mediante programación y a escala, en lugar de configurar y ajustar recursos manualmente</a:t>
            </a:r>
          </a:p>
          <a:p>
            <a:endParaRPr lang="es-CO" altLang="es-ES"/>
          </a:p>
        </p:txBody>
      </p:sp>
    </p:spTree>
    <p:extLst>
      <p:ext uri="{BB962C8B-B14F-4D97-AF65-F5344CB8AC3E}">
        <p14:creationId xmlns:p14="http://schemas.microsoft.com/office/powerpoint/2010/main" val="1914291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s-CO" altLang="es-ES" dirty="0" smtClean="0"/>
              <a:t>http://blog.juliopari.com/integracion-continua-en-proyectos-agiles-de-software/</a:t>
            </a:r>
          </a:p>
          <a:p>
            <a:r>
              <a:rPr lang="es-CO" altLang="es-ES" dirty="0" smtClean="0"/>
              <a:t>https://mikeciblogs.wordpress.com/2010/06/15/continuous-integration-for-agile-project-managers-part-3/</a:t>
            </a:r>
            <a:endParaRPr lang="es-CO" altLang="es-ES" dirty="0"/>
          </a:p>
        </p:txBody>
      </p:sp>
    </p:spTree>
    <p:extLst>
      <p:ext uri="{BB962C8B-B14F-4D97-AF65-F5344CB8AC3E}">
        <p14:creationId xmlns:p14="http://schemas.microsoft.com/office/powerpoint/2010/main" val="93469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86" y="4055346"/>
            <a:ext cx="4610819" cy="238760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8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664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41D257A6-5643-3B46-ADF1-1270F96EC7A3}" type="datetimeFigureOut">
              <a:rPr lang="pt-BR" smtClean="0"/>
              <a:t>09/10/2018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37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764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20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1914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684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981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119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157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482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3134"/>
          <a:stretch/>
        </p:blipFill>
        <p:spPr>
          <a:xfrm>
            <a:off x="-1" y="5715001"/>
            <a:ext cx="8172451" cy="1143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4738" y="157895"/>
            <a:ext cx="7886700" cy="7910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90445"/>
            <a:ext cx="7886700" cy="4986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53" y="64556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0070C0"/>
                </a:solidFill>
              </a:defRPr>
            </a:lvl1pPr>
          </a:lstStyle>
          <a:p>
            <a:fld id="{82B0E2D2-9B62-A84B-BCE8-1BF0FA70AED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39" y="5828487"/>
            <a:ext cx="1055310" cy="14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9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50000"/>
            </a:schemeClr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3835153" y="0"/>
            <a:ext cx="529997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48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96" y="219251"/>
            <a:ext cx="4077381" cy="2885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upo 8"/>
          <p:cNvGrpSpPr/>
          <p:nvPr/>
        </p:nvGrpSpPr>
        <p:grpSpPr>
          <a:xfrm>
            <a:off x="5008209" y="5496167"/>
            <a:ext cx="4831471" cy="782390"/>
            <a:chOff x="12611121" y="4671208"/>
            <a:chExt cx="4831471" cy="782390"/>
          </a:xfrm>
        </p:grpSpPr>
        <p:sp>
          <p:nvSpPr>
            <p:cNvPr id="2" name="CuadroTexto 1"/>
            <p:cNvSpPr txBox="1"/>
            <p:nvPr/>
          </p:nvSpPr>
          <p:spPr>
            <a:xfrm>
              <a:off x="12611121" y="4671208"/>
              <a:ext cx="4703570" cy="46166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schemeClr val="tx1">
                  <a:alpha val="40000"/>
                </a:schemeClr>
              </a:outerShdw>
            </a:effectLst>
          </p:spPr>
          <p:txBody>
            <a:bodyPr wrap="square" rtlCol="0">
              <a:spAutoFit/>
            </a:bodyPr>
            <a:lstStyle/>
            <a:p>
              <a:pPr algn="r"/>
              <a:endParaRPr lang="es-CO" sz="2400" b="1" dirty="0">
                <a:solidFill>
                  <a:schemeClr val="bg1"/>
                </a:solidFill>
                <a:latin typeface="DaxCondensed-Light" panose="020B0604020202020204"/>
              </a:endParaRPr>
            </a:p>
          </p:txBody>
        </p:sp>
        <p:sp>
          <p:nvSpPr>
            <p:cNvPr id="3" name="Rectángulo 2"/>
            <p:cNvSpPr/>
            <p:nvPr/>
          </p:nvSpPr>
          <p:spPr>
            <a:xfrm>
              <a:off x="17257861" y="4991933"/>
              <a:ext cx="1847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endParaRPr lang="es-CO" sz="2400" b="1" dirty="0">
                <a:solidFill>
                  <a:schemeClr val="bg1"/>
                </a:solidFill>
                <a:latin typeface="DaxCondensed-Light" panose="020B0604020202020204"/>
              </a:endParaRPr>
            </a:p>
          </p:txBody>
        </p:sp>
      </p:grpSp>
      <p:sp>
        <p:nvSpPr>
          <p:cNvPr id="5" name="Rectángulo 4"/>
          <p:cNvSpPr/>
          <p:nvPr/>
        </p:nvSpPr>
        <p:spPr>
          <a:xfrm>
            <a:off x="4208609" y="3104646"/>
            <a:ext cx="4706161" cy="923330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  <p:txBody>
          <a:bodyPr wrap="none">
            <a:spAutoFit/>
          </a:bodyPr>
          <a:lstStyle/>
          <a:p>
            <a:pPr algn="r">
              <a:lnSpc>
                <a:spcPct val="100000"/>
              </a:lnSpc>
            </a:pPr>
            <a:r>
              <a:rPr lang="es-CO" sz="5400" b="1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axCondensed-Light"/>
                <a:ea typeface="DejaVu Sans" panose="020B0603030804020204"/>
              </a:rPr>
              <a:t>Agilidad y DevOps</a:t>
            </a:r>
            <a:endParaRPr lang="es-CO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579" y="5804584"/>
            <a:ext cx="3071198" cy="7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2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10</a:t>
            </a:fld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07505" y="130315"/>
            <a:ext cx="7120568" cy="5040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s-CO" sz="2800" dirty="0" smtClean="0">
                <a:solidFill>
                  <a:schemeClr val="tx2"/>
                </a:solidFill>
              </a:rPr>
              <a:t>Construcción Software Iterativo e Incremental</a:t>
            </a:r>
            <a:endParaRPr lang="es-ES" sz="28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://2.bp.blogspot.com/-Bb-NLUE5Zjc/VFTxMt1zEKI/AAAAAAAAAQc/fn2c-Ed3bME/s1600/itera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82" y="1214790"/>
            <a:ext cx="7689782" cy="207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4.bp.blogspot.com/-Hr0pi64aKGE/VFTxSSM2ngI/AAAAAAAAAQk/XH_3-JkxNl8/s1600/incremen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82" y="3968353"/>
            <a:ext cx="7597016" cy="205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659090" y="74684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757575"/>
                </a:solidFill>
                <a:latin typeface="-apple-system"/>
              </a:rPr>
              <a:t>Forma Ágil</a:t>
            </a:r>
          </a:p>
        </p:txBody>
      </p:sp>
      <p:sp>
        <p:nvSpPr>
          <p:cNvPr id="9" name="Rectángulo 8"/>
          <p:cNvSpPr/>
          <p:nvPr/>
        </p:nvSpPr>
        <p:spPr>
          <a:xfrm>
            <a:off x="840784" y="3598994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757575"/>
                </a:solidFill>
                <a:latin typeface="-apple-system"/>
              </a:rPr>
              <a:t>Forma No Ágil</a:t>
            </a:r>
          </a:p>
        </p:txBody>
      </p:sp>
    </p:spTree>
    <p:extLst>
      <p:ext uri="{BB962C8B-B14F-4D97-AF65-F5344CB8AC3E}">
        <p14:creationId xmlns:p14="http://schemas.microsoft.com/office/powerpoint/2010/main" val="232536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11</a:t>
            </a:fld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8B6C8BE-5FB0-4807-94CA-29CD86A5CA97}"/>
              </a:ext>
            </a:extLst>
          </p:cNvPr>
          <p:cNvSpPr txBox="1">
            <a:spLocks/>
          </p:cNvSpPr>
          <p:nvPr/>
        </p:nvSpPr>
        <p:spPr>
          <a:xfrm>
            <a:off x="107505" y="130315"/>
            <a:ext cx="7120568" cy="50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mtClean="0"/>
              <a:t>Entrega Temprana y Continua de software con Valor </a:t>
            </a:r>
            <a:endParaRPr lang="es-CO" dirty="0"/>
          </a:p>
        </p:txBody>
      </p:sp>
      <p:pic>
        <p:nvPicPr>
          <p:cNvPr id="6" name="Picture 2" descr="Resultado de imagen para pareto">
            <a:extLst>
              <a:ext uri="{FF2B5EF4-FFF2-40B4-BE49-F238E27FC236}">
                <a16:creationId xmlns:a16="http://schemas.microsoft.com/office/drawing/2014/main" id="{1BEA8ADA-B26D-4A2A-AF9B-071DF1E45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98" y="3563665"/>
            <a:ext cx="3416617" cy="256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600226" y="3245390"/>
            <a:ext cx="1412697" cy="1679029"/>
            <a:chOff x="881440" y="4568589"/>
            <a:chExt cx="1412697" cy="1679029"/>
          </a:xfrm>
        </p:grpSpPr>
        <p:pic>
          <p:nvPicPr>
            <p:cNvPr id="8" name="Picture 4" descr="Resultado de imagen para hamburguesa simple">
              <a:extLst>
                <a:ext uri="{FF2B5EF4-FFF2-40B4-BE49-F238E27FC236}">
                  <a16:creationId xmlns:a16="http://schemas.microsoft.com/office/drawing/2014/main" id="{F486FD72-56AB-4020-ADDE-BC39B09BD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15" b="17761"/>
            <a:stretch/>
          </p:blipFill>
          <p:spPr bwMode="auto">
            <a:xfrm>
              <a:off x="881440" y="4568589"/>
              <a:ext cx="1412697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E718423-E147-4EF6-96F3-E63FB9A7223D}"/>
                </a:ext>
              </a:extLst>
            </p:cNvPr>
            <p:cNvSpPr txBox="1"/>
            <p:nvPr/>
          </p:nvSpPr>
          <p:spPr>
            <a:xfrm>
              <a:off x="881440" y="5878286"/>
              <a:ext cx="1052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Versión 1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3349667" y="1270130"/>
            <a:ext cx="1786436" cy="1894812"/>
            <a:chOff x="3362325" y="4320540"/>
            <a:chExt cx="1786436" cy="1894812"/>
          </a:xfrm>
        </p:grpSpPr>
        <p:pic>
          <p:nvPicPr>
            <p:cNvPr id="11" name="Picture 8" descr="Resultado de imagen para hamburguesa simple">
              <a:extLst>
                <a:ext uri="{FF2B5EF4-FFF2-40B4-BE49-F238E27FC236}">
                  <a16:creationId xmlns:a16="http://schemas.microsoft.com/office/drawing/2014/main" id="{F1E459D0-4B76-41BB-938F-732402E5BC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2325" y="4320540"/>
              <a:ext cx="1786436" cy="142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502F66A-510E-4351-B2FD-CA69C35DC308}"/>
                </a:ext>
              </a:extLst>
            </p:cNvPr>
            <p:cNvSpPr txBox="1"/>
            <p:nvPr/>
          </p:nvSpPr>
          <p:spPr>
            <a:xfrm>
              <a:off x="3729309" y="5846020"/>
              <a:ext cx="1227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Versión 1.1</a:t>
              </a: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6420422" y="2980276"/>
            <a:ext cx="2290548" cy="2194460"/>
            <a:chOff x="6001106" y="4031778"/>
            <a:chExt cx="2290548" cy="2194460"/>
          </a:xfrm>
        </p:grpSpPr>
        <p:pic>
          <p:nvPicPr>
            <p:cNvPr id="14" name="Picture 10" descr="Resultado de imagen para hamburguesa simple con papas">
              <a:extLst>
                <a:ext uri="{FF2B5EF4-FFF2-40B4-BE49-F238E27FC236}">
                  <a16:creationId xmlns:a16="http://schemas.microsoft.com/office/drawing/2014/main" id="{FFC43578-768D-478D-8B81-F831BEAF7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1106" y="4031778"/>
              <a:ext cx="2290548" cy="1717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3DB68A94-0447-4677-AC05-61F07F1748A5}"/>
                </a:ext>
              </a:extLst>
            </p:cNvPr>
            <p:cNvSpPr txBox="1"/>
            <p:nvPr/>
          </p:nvSpPr>
          <p:spPr>
            <a:xfrm>
              <a:off x="6524018" y="5856906"/>
              <a:ext cx="1227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dirty="0"/>
                <a:t>Versión 1.2</a:t>
              </a:r>
            </a:p>
          </p:txBody>
        </p:sp>
      </p:grpSp>
      <p:pic>
        <p:nvPicPr>
          <p:cNvPr id="16" name="Picture 2" descr="Resultado de imagen para cliente feliz">
            <a:extLst>
              <a:ext uri="{FF2B5EF4-FFF2-40B4-BE49-F238E27FC236}">
                <a16:creationId xmlns:a16="http://schemas.microsoft.com/office/drawing/2014/main" id="{48984722-BFF3-42CE-9997-6B08A73F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17" y="2474272"/>
            <a:ext cx="1733585" cy="138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echa doblada 16"/>
          <p:cNvSpPr/>
          <p:nvPr/>
        </p:nvSpPr>
        <p:spPr>
          <a:xfrm>
            <a:off x="1306572" y="1828802"/>
            <a:ext cx="1246224" cy="870479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8" name="Flecha doblada 17"/>
          <p:cNvSpPr/>
          <p:nvPr/>
        </p:nvSpPr>
        <p:spPr>
          <a:xfrm rot="5400000">
            <a:off x="6363976" y="1331555"/>
            <a:ext cx="739857" cy="1946366"/>
          </a:xfrm>
          <a:prstGeom prst="bentArrow">
            <a:avLst>
              <a:gd name="adj1" fmla="val 25000"/>
              <a:gd name="adj2" fmla="val 25000"/>
              <a:gd name="adj3" fmla="val 16172"/>
              <a:gd name="adj4" fmla="val 4198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4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0" y="3699876"/>
            <a:ext cx="9126747" cy="315812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12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88057" y="3573208"/>
            <a:ext cx="7772400" cy="2387600"/>
          </a:xfrm>
        </p:spPr>
        <p:txBody>
          <a:bodyPr>
            <a:norm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DevOps</a:t>
            </a:r>
            <a:endParaRPr lang="es-CO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Situación Actual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13</a:t>
            </a:fld>
            <a:endParaRPr lang="pt-B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25029"/>
          <a:stretch/>
        </p:blipFill>
        <p:spPr>
          <a:xfrm>
            <a:off x="184738" y="1631851"/>
            <a:ext cx="8690923" cy="30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3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Situación Actual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14</a:t>
            </a:fld>
            <a:endParaRPr lang="pt-BR"/>
          </a:p>
        </p:txBody>
      </p:sp>
      <p:pic>
        <p:nvPicPr>
          <p:cNvPr id="4" name="Marcador de posición de conteni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09" y="948907"/>
            <a:ext cx="8549973" cy="46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Situación Actual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15</a:t>
            </a:fld>
            <a:endParaRPr lang="pt-BR"/>
          </a:p>
        </p:txBody>
      </p:sp>
      <p:pic>
        <p:nvPicPr>
          <p:cNvPr id="4" name="Marcador de posición de contenid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0" y="1108515"/>
            <a:ext cx="8063006" cy="45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9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16</a:t>
            </a:fld>
            <a:endParaRPr lang="pt-B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70" y="1420838"/>
            <a:ext cx="7555819" cy="33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17</a:t>
            </a:fld>
            <a:endParaRPr lang="pt-B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131" y="234846"/>
            <a:ext cx="6982317" cy="52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7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18</a:t>
            </a:fld>
            <a:endParaRPr lang="pt-BR"/>
          </a:p>
        </p:txBody>
      </p:sp>
      <p:grpSp>
        <p:nvGrpSpPr>
          <p:cNvPr id="4" name="Grupo 3"/>
          <p:cNvGrpSpPr/>
          <p:nvPr/>
        </p:nvGrpSpPr>
        <p:grpSpPr>
          <a:xfrm>
            <a:off x="337659" y="1144437"/>
            <a:ext cx="8280104" cy="4070957"/>
            <a:chOff x="337659" y="1732895"/>
            <a:chExt cx="8280104" cy="4070957"/>
          </a:xfrm>
        </p:grpSpPr>
        <p:grpSp>
          <p:nvGrpSpPr>
            <p:cNvPr id="5" name="10 Grupo"/>
            <p:cNvGrpSpPr/>
            <p:nvPr/>
          </p:nvGrpSpPr>
          <p:grpSpPr>
            <a:xfrm>
              <a:off x="337659" y="1732895"/>
              <a:ext cx="8280104" cy="4070957"/>
              <a:chOff x="346485" y="445047"/>
              <a:chExt cx="5384206" cy="1088792"/>
            </a:xfrm>
            <a:solidFill>
              <a:schemeClr val="bg1"/>
            </a:solidFill>
          </p:grpSpPr>
          <p:sp>
            <p:nvSpPr>
              <p:cNvPr id="7" name="11 Rectángulo redondeado"/>
              <p:cNvSpPr/>
              <p:nvPr/>
            </p:nvSpPr>
            <p:spPr>
              <a:xfrm>
                <a:off x="346485" y="445047"/>
                <a:ext cx="5384206" cy="1088792"/>
              </a:xfrm>
              <a:prstGeom prst="roundRect">
                <a:avLst/>
              </a:prstGeom>
              <a:grpFill/>
              <a:ln>
                <a:solidFill>
                  <a:srgbClr val="1F497D"/>
                </a:solidFill>
              </a:ln>
            </p:spPr>
            <p:style>
              <a:lnRef idx="2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12 Rectángulo"/>
              <p:cNvSpPr/>
              <p:nvPr/>
            </p:nvSpPr>
            <p:spPr>
              <a:xfrm>
                <a:off x="399635" y="498197"/>
                <a:ext cx="5277906" cy="982492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03510" tIns="0" rIns="203510" bIns="0" numCol="1" spcCol="1270" anchor="ctr" anchorCtr="0">
                <a:noAutofit/>
              </a:bodyPr>
              <a:lstStyle/>
              <a:p>
                <a:pPr marL="285750" indent="-285750" defTabSz="711200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endParaRPr lang="es-CO" sz="1600" dirty="0" smtClean="0">
                  <a:solidFill>
                    <a:schemeClr val="tx1"/>
                  </a:solidFill>
                </a:endParaRPr>
              </a:p>
              <a:p>
                <a:pPr marL="285750" lvl="0" indent="-285750" defTabSz="711200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Char char="•"/>
                </a:pPr>
                <a:endParaRPr lang="es-CO" sz="1600" b="0" u="none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656" y="1978966"/>
              <a:ext cx="7744310" cy="3236428"/>
            </a:xfrm>
            <a:prstGeom prst="rect">
              <a:avLst/>
            </a:prstGeom>
          </p:spPr>
        </p:pic>
      </p:grp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84738" y="157895"/>
            <a:ext cx="7886700" cy="791012"/>
          </a:xfrm>
        </p:spPr>
        <p:txBody>
          <a:bodyPr/>
          <a:lstStyle/>
          <a:p>
            <a:r>
              <a:rPr lang="es-CO" dirty="0" smtClean="0"/>
              <a:t>Que es DevOps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6796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Que es DevOps</a:t>
            </a:r>
            <a:endParaRPr lang="es-CO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19</a:t>
            </a:fld>
            <a:endParaRPr lang="pt-BR"/>
          </a:p>
        </p:txBody>
      </p:sp>
      <p:grpSp>
        <p:nvGrpSpPr>
          <p:cNvPr id="4" name="10 Grupo"/>
          <p:cNvGrpSpPr/>
          <p:nvPr/>
        </p:nvGrpSpPr>
        <p:grpSpPr>
          <a:xfrm>
            <a:off x="337659" y="1310864"/>
            <a:ext cx="8280104" cy="4070957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5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 smtClean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695" y="1603572"/>
            <a:ext cx="7986031" cy="34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5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210972" y="6040277"/>
            <a:ext cx="2743200" cy="365125"/>
          </a:xfrm>
        </p:spPr>
        <p:txBody>
          <a:bodyPr/>
          <a:lstStyle/>
          <a:p>
            <a:fld id="{44C97F9A-6D3E-E045-902B-5E7799A8748C}" type="slidenum">
              <a:rPr lang="pt-BR" smtClean="0"/>
              <a:t>2</a:t>
            </a:fld>
            <a:endParaRPr lang="pt-BR"/>
          </a:p>
        </p:txBody>
      </p:sp>
      <p:sp>
        <p:nvSpPr>
          <p:cNvPr id="5" name="5 Rectángulo redondeado"/>
          <p:cNvSpPr/>
          <p:nvPr/>
        </p:nvSpPr>
        <p:spPr>
          <a:xfrm>
            <a:off x="607364" y="968153"/>
            <a:ext cx="8267404" cy="4989936"/>
          </a:xfrm>
          <a:prstGeom prst="roundRect">
            <a:avLst/>
          </a:prstGeom>
          <a:solidFill>
            <a:schemeClr val="bg1"/>
          </a:solidFill>
          <a:ln>
            <a:solidFill>
              <a:srgbClr val="1F497D"/>
            </a:solidFill>
          </a:ln>
        </p:spPr>
        <p:style>
          <a:lnRef idx="2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2 Rectángulo"/>
          <p:cNvSpPr/>
          <p:nvPr/>
        </p:nvSpPr>
        <p:spPr>
          <a:xfrm>
            <a:off x="1014777" y="950666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7" name="Elipse 6"/>
          <p:cNvSpPr/>
          <p:nvPr/>
        </p:nvSpPr>
        <p:spPr>
          <a:xfrm>
            <a:off x="905598" y="1918356"/>
            <a:ext cx="2284881" cy="223823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Elipse 7"/>
          <p:cNvSpPr/>
          <p:nvPr/>
        </p:nvSpPr>
        <p:spPr>
          <a:xfrm>
            <a:off x="3617530" y="1873999"/>
            <a:ext cx="2284881" cy="223823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lipse 8"/>
          <p:cNvSpPr/>
          <p:nvPr/>
        </p:nvSpPr>
        <p:spPr>
          <a:xfrm>
            <a:off x="6246150" y="1873999"/>
            <a:ext cx="2284881" cy="223823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1584767" y="4534117"/>
            <a:ext cx="92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Éxito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993105" y="4511011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 smtClean="0"/>
              <a:t>Cambian</a:t>
            </a:r>
            <a:endParaRPr lang="es-CO" sz="2800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453077" y="4534117"/>
            <a:ext cx="1871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/>
              <a:t>Cancelados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729888" y="1904091"/>
            <a:ext cx="2480085" cy="2418242"/>
            <a:chOff x="541917" y="2319506"/>
            <a:chExt cx="2480085" cy="2418242"/>
          </a:xfrm>
        </p:grpSpPr>
        <p:sp>
          <p:nvSpPr>
            <p:cNvPr id="14" name="Circular 13"/>
            <p:cNvSpPr/>
            <p:nvPr/>
          </p:nvSpPr>
          <p:spPr>
            <a:xfrm rot="4868798">
              <a:off x="572839" y="2288584"/>
              <a:ext cx="2418242" cy="2480085"/>
            </a:xfrm>
            <a:prstGeom prst="pie">
              <a:avLst>
                <a:gd name="adj1" fmla="val 11366603"/>
                <a:gd name="adj2" fmla="val 1465088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1932277" y="2649735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/>
                <a:t>11%</a:t>
              </a:r>
              <a:endParaRPr lang="es-CO" b="1" dirty="0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3621111" y="1876401"/>
            <a:ext cx="2281299" cy="2234469"/>
            <a:chOff x="674318" y="2315858"/>
            <a:chExt cx="2247903" cy="2234469"/>
          </a:xfrm>
        </p:grpSpPr>
        <p:sp>
          <p:nvSpPr>
            <p:cNvPr id="17" name="Circular 16"/>
            <p:cNvSpPr/>
            <p:nvPr/>
          </p:nvSpPr>
          <p:spPr>
            <a:xfrm rot="4868798">
              <a:off x="681035" y="2309141"/>
              <a:ext cx="2234469" cy="2247903"/>
            </a:xfrm>
            <a:prstGeom prst="pie">
              <a:avLst>
                <a:gd name="adj1" fmla="val 11366603"/>
                <a:gd name="adj2" fmla="val 172557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1981735" y="3183339"/>
              <a:ext cx="578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/>
                <a:t>60%</a:t>
              </a:r>
              <a:endParaRPr lang="es-CO" b="1" dirty="0"/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6209231" y="1875731"/>
            <a:ext cx="2324325" cy="2186138"/>
            <a:chOff x="751237" y="2300590"/>
            <a:chExt cx="2280219" cy="2119105"/>
          </a:xfrm>
        </p:grpSpPr>
        <p:sp>
          <p:nvSpPr>
            <p:cNvPr id="20" name="Circular 19"/>
            <p:cNvSpPr/>
            <p:nvPr/>
          </p:nvSpPr>
          <p:spPr>
            <a:xfrm rot="4868798">
              <a:off x="831794" y="2220033"/>
              <a:ext cx="2119105" cy="2280219"/>
            </a:xfrm>
            <a:prstGeom prst="pie">
              <a:avLst>
                <a:gd name="adj1" fmla="val 11366603"/>
                <a:gd name="adj2" fmla="val 1834951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>
                <a:solidFill>
                  <a:schemeClr val="tx1"/>
                </a:solidFill>
              </a:endParaRPr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2176710" y="2945146"/>
              <a:ext cx="575881" cy="358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 smtClean="0"/>
                <a:t>29%</a:t>
              </a:r>
              <a:endParaRPr lang="es-CO" b="1" dirty="0"/>
            </a:p>
          </p:txBody>
        </p:sp>
      </p:grpSp>
      <p:sp>
        <p:nvSpPr>
          <p:cNvPr id="23" name="Título 1"/>
          <p:cNvSpPr txBox="1">
            <a:spLocks/>
          </p:cNvSpPr>
          <p:nvPr/>
        </p:nvSpPr>
        <p:spPr>
          <a:xfrm>
            <a:off x="210972" y="-61843"/>
            <a:ext cx="7631766" cy="6061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s-CO" sz="2400" dirty="0"/>
              <a:t>Encuesta- % de Finalización de los Proyectos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0770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CuadroTexto"/>
          <p:cNvSpPr txBox="1"/>
          <p:nvPr/>
        </p:nvSpPr>
        <p:spPr>
          <a:xfrm>
            <a:off x="648796" y="2140007"/>
            <a:ext cx="6595753" cy="463539"/>
          </a:xfrm>
          <a:prstGeom prst="rect">
            <a:avLst/>
          </a:prstGeom>
          <a:noFill/>
        </p:spPr>
        <p:txBody>
          <a:bodyPr wrap="square" lIns="93296" tIns="46648" rIns="93296" bIns="46648" rtlCol="0">
            <a:spAutoFit/>
          </a:bodyPr>
          <a:lstStyle/>
          <a:p>
            <a:r>
              <a:rPr lang="es-ES_tradnl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ngsanaUPC" pitchFamily="18" charset="-34"/>
              </a:rPr>
              <a:t>Antecedentes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ngsanaUPC" pitchFamily="18" charset="-34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441799" y="1015442"/>
            <a:ext cx="8280104" cy="4070957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12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 smtClean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2 Rectángulo"/>
          <p:cNvSpPr/>
          <p:nvPr/>
        </p:nvSpPr>
        <p:spPr>
          <a:xfrm>
            <a:off x="930949" y="648628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041" y="1110293"/>
            <a:ext cx="7936125" cy="3928382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Personas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59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CuadroTexto"/>
          <p:cNvSpPr txBox="1"/>
          <p:nvPr/>
        </p:nvSpPr>
        <p:spPr>
          <a:xfrm>
            <a:off x="626393" y="2252549"/>
            <a:ext cx="6595753" cy="463539"/>
          </a:xfrm>
          <a:prstGeom prst="rect">
            <a:avLst/>
          </a:prstGeom>
          <a:noFill/>
        </p:spPr>
        <p:txBody>
          <a:bodyPr wrap="square" lIns="93296" tIns="46648" rIns="93296" bIns="46648" rtlCol="0">
            <a:spAutoFit/>
          </a:bodyPr>
          <a:lstStyle/>
          <a:p>
            <a:r>
              <a:rPr lang="es-ES_tradnl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ngsanaUPC" pitchFamily="18" charset="-34"/>
              </a:rPr>
              <a:t>Antecedentes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ngsanaUPC" pitchFamily="18" charset="-34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419396" y="1127984"/>
            <a:ext cx="8280104" cy="4070957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12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 smtClean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705" y="1386731"/>
            <a:ext cx="8000377" cy="361348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Procesos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7194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CuadroTexto"/>
          <p:cNvSpPr txBox="1"/>
          <p:nvPr/>
        </p:nvSpPr>
        <p:spPr>
          <a:xfrm>
            <a:off x="544656" y="2410085"/>
            <a:ext cx="6595753" cy="463539"/>
          </a:xfrm>
          <a:prstGeom prst="rect">
            <a:avLst/>
          </a:prstGeom>
          <a:noFill/>
        </p:spPr>
        <p:txBody>
          <a:bodyPr wrap="square" lIns="93296" tIns="46648" rIns="93296" bIns="46648" rtlCol="0">
            <a:spAutoFit/>
          </a:bodyPr>
          <a:lstStyle/>
          <a:p>
            <a:r>
              <a:rPr lang="es-ES_tradnl" sz="24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cs typeface="AngsanaUPC" pitchFamily="18" charset="-34"/>
              </a:rPr>
              <a:t>Antecedentes</a:t>
            </a:r>
            <a:endParaRPr lang="en-US" sz="24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cs typeface="AngsanaUPC" pitchFamily="18" charset="-34"/>
            </a:endParaRPr>
          </a:p>
        </p:txBody>
      </p:sp>
      <p:grpSp>
        <p:nvGrpSpPr>
          <p:cNvPr id="11" name="10 Grupo"/>
          <p:cNvGrpSpPr/>
          <p:nvPr/>
        </p:nvGrpSpPr>
        <p:grpSpPr>
          <a:xfrm>
            <a:off x="337659" y="1285520"/>
            <a:ext cx="8280104" cy="4070957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12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 smtClean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269" y="1285520"/>
            <a:ext cx="8271329" cy="3988915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Herramientas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997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Que Mejoramos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23</a:t>
            </a:fld>
            <a:endParaRPr lang="pt-BR"/>
          </a:p>
        </p:txBody>
      </p:sp>
      <p:grpSp>
        <p:nvGrpSpPr>
          <p:cNvPr id="5" name="10 Grupo"/>
          <p:cNvGrpSpPr/>
          <p:nvPr/>
        </p:nvGrpSpPr>
        <p:grpSpPr>
          <a:xfrm>
            <a:off x="337659" y="1296797"/>
            <a:ext cx="8280104" cy="4070957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6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 smtClean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592" y="1853314"/>
            <a:ext cx="8609864" cy="291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3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24</a:t>
            </a:fld>
            <a:endParaRPr lang="pt-B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59" y="1139484"/>
            <a:ext cx="7490832" cy="31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1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10 Grupo"/>
          <p:cNvGrpSpPr/>
          <p:nvPr/>
        </p:nvGrpSpPr>
        <p:grpSpPr>
          <a:xfrm>
            <a:off x="544656" y="1093905"/>
            <a:ext cx="8067947" cy="3207939"/>
            <a:chOff x="346485" y="445047"/>
            <a:chExt cx="5384206" cy="1088792"/>
          </a:xfrm>
          <a:solidFill>
            <a:schemeClr val="bg1"/>
          </a:solidFill>
        </p:grpSpPr>
        <p:sp>
          <p:nvSpPr>
            <p:cNvPr id="8" name="11 Rectángulo redondeado"/>
            <p:cNvSpPr/>
            <p:nvPr/>
          </p:nvSpPr>
          <p:spPr>
            <a:xfrm>
              <a:off x="346485" y="445047"/>
              <a:ext cx="5384206" cy="1088792"/>
            </a:xfrm>
            <a:prstGeom prst="roundRect">
              <a:avLst/>
            </a:prstGeom>
            <a:grpFill/>
            <a:ln>
              <a:solidFill>
                <a:srgbClr val="1F497D"/>
              </a:solidFill>
            </a:ln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12 Rectángulo"/>
            <p:cNvSpPr/>
            <p:nvPr/>
          </p:nvSpPr>
          <p:spPr>
            <a:xfrm>
              <a:off x="399635" y="498197"/>
              <a:ext cx="5277906" cy="98249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510" tIns="0" rIns="203510" bIns="0" numCol="1" spcCol="1270" anchor="ctr" anchorCtr="0">
              <a:noAutofit/>
            </a:bodyPr>
            <a:lstStyle/>
            <a:p>
              <a:pPr marL="28575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dirty="0" smtClean="0">
                <a:solidFill>
                  <a:schemeClr val="tx1"/>
                </a:solidFill>
              </a:endParaRPr>
            </a:p>
            <a:p>
              <a:pPr marL="285750" lvl="0" indent="-285750" defTabSz="711200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s-CO" sz="1600" b="0" u="none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Quien Usan DevOps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25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53" y="4359900"/>
            <a:ext cx="7860950" cy="124597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79196" y="1093904"/>
            <a:ext cx="6277718" cy="323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26</a:t>
            </a:fld>
            <a:endParaRPr lang="pt-BR"/>
          </a:p>
        </p:txBody>
      </p:sp>
      <p:pic>
        <p:nvPicPr>
          <p:cNvPr id="1026" name="Picture 2" descr="Resultado de imagen para FLICK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08" y="320115"/>
            <a:ext cx="3009656" cy="150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058138" y="14556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>
              <a:latin typeface="OCR A Extended" panose="02010509020102010303" pitchFamily="50" charset="0"/>
            </a:endParaRPr>
          </a:p>
        </p:txBody>
      </p:sp>
      <p:pic>
        <p:nvPicPr>
          <p:cNvPr id="7" name="Marcador de posición de contenido 2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960875" y="2035756"/>
            <a:ext cx="2667635" cy="977265"/>
          </a:xfrm>
          <a:prstGeom prst="rect">
            <a:avLst/>
          </a:prstGeom>
        </p:spPr>
      </p:pic>
      <p:sp>
        <p:nvSpPr>
          <p:cNvPr id="9" name="Cuadro de texto 5"/>
          <p:cNvSpPr txBox="1"/>
          <p:nvPr/>
        </p:nvSpPr>
        <p:spPr>
          <a:xfrm>
            <a:off x="4768318" y="2908713"/>
            <a:ext cx="375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es-ES" b="1" dirty="0">
                <a:latin typeface="OCR A Extended" panose="02010509020102010303" pitchFamily="50" charset="0"/>
              </a:rPr>
              <a:t>Despliegues cada </a:t>
            </a:r>
            <a:r>
              <a:rPr lang="es-CO" altLang="es-ES" b="1" dirty="0" smtClean="0">
                <a:latin typeface="OCR A Extended" panose="02010509020102010303" pitchFamily="50" charset="0"/>
              </a:rPr>
              <a:t>11.7 </a:t>
            </a:r>
            <a:r>
              <a:rPr lang="es-CO" altLang="es-ES" b="1" dirty="0" err="1" smtClean="0">
                <a:latin typeface="OCR A Extended" panose="02010509020102010303" pitchFamily="50" charset="0"/>
              </a:rPr>
              <a:t>seg</a:t>
            </a:r>
            <a:endParaRPr lang="es-CO" altLang="es-ES" b="1" dirty="0">
              <a:latin typeface="OCR A Extended" panose="02010509020102010303" pitchFamily="50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73" y="3093379"/>
            <a:ext cx="2710180" cy="1524000"/>
          </a:xfrm>
          <a:prstGeom prst="rect">
            <a:avLst/>
          </a:prstGeom>
        </p:spPr>
      </p:pic>
      <p:sp>
        <p:nvSpPr>
          <p:cNvPr id="11" name="Cuadro de texto 9"/>
          <p:cNvSpPr txBox="1"/>
          <p:nvPr/>
        </p:nvSpPr>
        <p:spPr>
          <a:xfrm>
            <a:off x="1551128" y="4233015"/>
            <a:ext cx="51872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altLang="es-ES" sz="1600" b="1" dirty="0">
                <a:latin typeface="OCR A Extended" panose="02010509020102010303" pitchFamily="50" charset="0"/>
              </a:rPr>
              <a:t>Despliegues cientos de veces al día.</a:t>
            </a:r>
          </a:p>
          <a:p>
            <a:pPr algn="just"/>
            <a:r>
              <a:rPr lang="es-CO" altLang="es-ES" sz="1600" b="1" dirty="0">
                <a:latin typeface="OCR A Extended" panose="02010509020102010303" pitchFamily="50" charset="0"/>
              </a:rPr>
              <a:t>Crearon </a:t>
            </a:r>
            <a:r>
              <a:rPr lang="es-CO" altLang="es-ES" sz="1600" b="1" dirty="0" err="1">
                <a:latin typeface="OCR A Extended" panose="02010509020102010303" pitchFamily="50" charset="0"/>
              </a:rPr>
              <a:t>Simian</a:t>
            </a:r>
            <a:r>
              <a:rPr lang="es-CO" altLang="es-ES" sz="1600" b="1" dirty="0">
                <a:latin typeface="OCR A Extended" panose="02010509020102010303" pitchFamily="50" charset="0"/>
              </a:rPr>
              <a:t> </a:t>
            </a:r>
            <a:r>
              <a:rPr lang="es-CO" altLang="es-ES" sz="1600" b="1" dirty="0" err="1">
                <a:latin typeface="OCR A Extended" panose="02010509020102010303" pitchFamily="50" charset="0"/>
              </a:rPr>
              <a:t>Army</a:t>
            </a:r>
            <a:r>
              <a:rPr lang="es-CO" altLang="es-ES" sz="1600" b="1" dirty="0">
                <a:latin typeface="OCR A Extended" panose="02010509020102010303" pitchFamily="50" charset="0"/>
              </a:rPr>
              <a:t>, suite de herramientas automatizadas para realizar pruebas de estrés sobre Infraestructura y permitir a la compañía identificar vulnerabilidades antes de que llegaran al usuario final.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173280" y="1482684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latin typeface="OCR A Extended" panose="02010509020102010303" pitchFamily="50" charset="0"/>
              </a:rPr>
              <a:t>10 despliegues x </a:t>
            </a:r>
            <a:r>
              <a:rPr lang="es-CO" b="1" dirty="0" err="1">
                <a:latin typeface="OCR A Extended" panose="02010509020102010303" pitchFamily="50" charset="0"/>
              </a:rPr>
              <a:t>Dia</a:t>
            </a:r>
            <a:endParaRPr lang="es-CO" b="1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Madurez DevOps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27</a:t>
            </a:fld>
            <a:endParaRPr lang="pt-BR"/>
          </a:p>
        </p:txBody>
      </p:sp>
      <p:sp>
        <p:nvSpPr>
          <p:cNvPr id="5" name="AutoShape 12"/>
          <p:cNvSpPr>
            <a:spLocks/>
          </p:cNvSpPr>
          <p:nvPr/>
        </p:nvSpPr>
        <p:spPr bwMode="auto">
          <a:xfrm>
            <a:off x="2128374" y="4594288"/>
            <a:ext cx="1779588" cy="2984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6" tIns="35716" rIns="35716" bIns="35716" anchor="ctr"/>
          <a:lstStyle>
            <a:lvl1pPr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9pPr>
          </a:lstStyle>
          <a:p>
            <a:pPr algn="ctr" eaLnBrk="1"/>
            <a:r>
              <a:rPr lang="pt-BR" altLang="pt-BR" sz="1500" b="1" dirty="0">
                <a:solidFill>
                  <a:srgbClr val="FFFFFF"/>
                </a:solidFill>
                <a:latin typeface="Verdana" charset="0"/>
                <a:sym typeface="Verdana" charset="0"/>
              </a:rPr>
              <a:t>RUN</a:t>
            </a:r>
            <a:endParaRPr lang="pt-BR" altLang="pt-BR" dirty="0"/>
          </a:p>
        </p:txBody>
      </p:sp>
      <p:sp>
        <p:nvSpPr>
          <p:cNvPr id="6" name="AutoShape 17"/>
          <p:cNvSpPr>
            <a:spLocks/>
          </p:cNvSpPr>
          <p:nvPr/>
        </p:nvSpPr>
        <p:spPr bwMode="auto">
          <a:xfrm>
            <a:off x="4354049" y="4101604"/>
            <a:ext cx="2178050" cy="28575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5716" tIns="35716" rIns="35716" bIns="35716" anchor="ctr"/>
          <a:lstStyle>
            <a:lvl1pPr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1pPr>
            <a:lvl2pPr marL="742950" indent="-285750"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2pPr>
            <a:lvl3pPr marL="1143000" indent="-228600"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3pPr>
            <a:lvl4pPr marL="1600200" indent="-228600"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4pPr>
            <a:lvl5pPr marL="2057400" indent="-228600"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00"/>
                </a:solidFill>
                <a:latin typeface="Helvetica" charset="0"/>
                <a:ea typeface="MS PGothic" charset="-128"/>
                <a:sym typeface="Helvetica" charset="0"/>
              </a:defRPr>
            </a:lvl9pPr>
          </a:lstStyle>
          <a:p>
            <a:pPr algn="ctr" eaLnBrk="1"/>
            <a:r>
              <a:rPr lang="pt-BR" altLang="pt-BR" sz="1400" b="1" dirty="0">
                <a:solidFill>
                  <a:srgbClr val="FFFFFF"/>
                </a:solidFill>
                <a:latin typeface="Verdana" charset="0"/>
                <a:sym typeface="Verdana" charset="0"/>
              </a:rPr>
              <a:t>GROWTH</a:t>
            </a:r>
            <a:endParaRPr lang="pt-BR" altLang="pt-BR" dirty="0"/>
          </a:p>
        </p:txBody>
      </p:sp>
      <p:sp>
        <p:nvSpPr>
          <p:cNvPr id="7" name="CuadroTexto 6"/>
          <p:cNvSpPr txBox="1"/>
          <p:nvPr/>
        </p:nvSpPr>
        <p:spPr>
          <a:xfrm>
            <a:off x="2128375" y="55913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69" y="1069759"/>
            <a:ext cx="7039186" cy="448230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427555" y="2189319"/>
            <a:ext cx="1350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PERSONAS</a:t>
            </a:r>
            <a:endParaRPr lang="es-CO" sz="2000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7303722" y="3556454"/>
            <a:ext cx="2009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HERRAMIENTAS</a:t>
            </a:r>
            <a:endParaRPr lang="es-CO" sz="2000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427555" y="4892738"/>
            <a:ext cx="2009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/>
              <a:t>PROCESOS</a:t>
            </a:r>
            <a:endParaRPr lang="es-CO" sz="2000" b="1" dirty="0"/>
          </a:p>
        </p:txBody>
      </p:sp>
    </p:spTree>
    <p:extLst>
      <p:ext uri="{BB962C8B-B14F-4D97-AF65-F5344CB8AC3E}">
        <p14:creationId xmlns:p14="http://schemas.microsoft.com/office/powerpoint/2010/main" val="88120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0" y="1227824"/>
            <a:ext cx="8631962" cy="0"/>
          </a:xfrm>
          <a:prstGeom prst="line">
            <a:avLst/>
          </a:prstGeom>
          <a:ln w="22225">
            <a:solidFill>
              <a:srgbClr val="CCDF15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90964" y="673826"/>
            <a:ext cx="47864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s-CO" sz="3000" dirty="0">
                <a:solidFill>
                  <a:srgbClr val="93A622"/>
                </a:solidFill>
                <a:latin typeface="+mj-lt"/>
              </a:rPr>
              <a:t>Ejercicio Integración Continua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90964" y="258328"/>
            <a:ext cx="27432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s-CO" sz="2100" dirty="0">
                <a:solidFill>
                  <a:srgbClr val="0070C0"/>
                </a:solidFill>
                <a:latin typeface="Arial" panose="020B0604020202020204" pitchFamily="34" charset="0"/>
              </a:rPr>
              <a:t>DevOps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09332" y="2387589"/>
            <a:ext cx="7886700" cy="13867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CO" dirty="0" smtClean="0">
              <a:latin typeface="+mj-lt"/>
            </a:endParaRPr>
          </a:p>
          <a:p>
            <a:pPr marL="0" indent="0" algn="ctr">
              <a:buNone/>
            </a:pPr>
            <a:r>
              <a:rPr lang="es-CO" dirty="0" smtClean="0">
                <a:latin typeface="+mj-lt"/>
              </a:rPr>
              <a:t>Organiza las fichas en secuencia para un esquema de </a:t>
            </a:r>
            <a:r>
              <a:rPr lang="es-CO" b="1" dirty="0" smtClean="0">
                <a:latin typeface="+mj-lt"/>
              </a:rPr>
              <a:t>Integración Continua</a:t>
            </a:r>
            <a:r>
              <a:rPr lang="es-CO" dirty="0" smtClean="0">
                <a:latin typeface="+mj-lt"/>
              </a:rPr>
              <a:t> de un proyecto ágil.</a:t>
            </a:r>
            <a:endParaRPr lang="es-CO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38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0" y="567090"/>
            <a:ext cx="8631962" cy="0"/>
          </a:xfrm>
          <a:prstGeom prst="line">
            <a:avLst/>
          </a:prstGeom>
          <a:ln w="22225">
            <a:solidFill>
              <a:srgbClr val="CCDF15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90964" y="614322"/>
            <a:ext cx="478643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s-CO" sz="3000" dirty="0">
                <a:solidFill>
                  <a:srgbClr val="93A622"/>
                </a:solidFill>
                <a:latin typeface="+mj-lt"/>
              </a:rPr>
              <a:t>Ejercicio Integración Continua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90964" y="151592"/>
            <a:ext cx="27432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s-CO" sz="2100" dirty="0">
                <a:solidFill>
                  <a:srgbClr val="0070C0"/>
                </a:solidFill>
                <a:latin typeface="Arial" panose="020B0604020202020204" pitchFamily="34" charset="0"/>
              </a:rPr>
              <a:t>DevOps</a:t>
            </a:r>
          </a:p>
        </p:txBody>
      </p:sp>
      <p:pic>
        <p:nvPicPr>
          <p:cNvPr id="1026" name="Picture 2" descr="http://blog.juliopari.com/wp-content/uploads/2012/12/integracion-continua-sw-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93" y="1317299"/>
            <a:ext cx="4997775" cy="474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01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17253" y="140677"/>
            <a:ext cx="8760987" cy="7033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3</a:t>
            </a:fld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40345" y="242070"/>
            <a:ext cx="3868616" cy="50059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dirty="0" smtClean="0">
                <a:solidFill>
                  <a:schemeClr val="bg1"/>
                </a:solidFill>
              </a:rPr>
              <a:t>¿Qué está pasando?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90" y="1212741"/>
            <a:ext cx="6927661" cy="38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30</a:t>
            </a:fld>
            <a:endParaRPr lang="pt-BR"/>
          </a:p>
        </p:txBody>
      </p:sp>
      <p:grpSp>
        <p:nvGrpSpPr>
          <p:cNvPr id="5" name="Grupo 4"/>
          <p:cNvGrpSpPr/>
          <p:nvPr/>
        </p:nvGrpSpPr>
        <p:grpSpPr>
          <a:xfrm>
            <a:off x="81432" y="755332"/>
            <a:ext cx="9063467" cy="5451762"/>
            <a:chOff x="1450144" y="1194047"/>
            <a:chExt cx="9063467" cy="5451762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52949" y="5589443"/>
              <a:ext cx="964956" cy="1056366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6663" y="4931065"/>
              <a:ext cx="657965" cy="494328"/>
            </a:xfrm>
            <a:prstGeom prst="rect">
              <a:avLst/>
            </a:prstGeom>
          </p:spPr>
        </p:pic>
        <p:grpSp>
          <p:nvGrpSpPr>
            <p:cNvPr id="8" name="Grupo 7"/>
            <p:cNvGrpSpPr/>
            <p:nvPr/>
          </p:nvGrpSpPr>
          <p:grpSpPr>
            <a:xfrm>
              <a:off x="1517020" y="1194047"/>
              <a:ext cx="8754701" cy="4263576"/>
              <a:chOff x="1742606" y="1382045"/>
              <a:chExt cx="8754701" cy="4263576"/>
            </a:xfrm>
          </p:grpSpPr>
          <p:pic>
            <p:nvPicPr>
              <p:cNvPr id="10" name="Picture 4" descr="Resultado de imagen para devop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3309" y="1825419"/>
                <a:ext cx="7167012" cy="3540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34836" y="2130414"/>
                <a:ext cx="823957" cy="462878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4836" y="4629519"/>
                <a:ext cx="852355" cy="396097"/>
              </a:xfrm>
              <a:prstGeom prst="rect">
                <a:avLst/>
              </a:prstGeom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4952" y="1443047"/>
                <a:ext cx="628649" cy="644513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84188" y="2448061"/>
                <a:ext cx="671373" cy="480455"/>
              </a:xfrm>
              <a:prstGeom prst="rect">
                <a:avLst/>
              </a:prstGeom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67166" y="5062078"/>
                <a:ext cx="805648" cy="333975"/>
              </a:xfrm>
              <a:prstGeom prst="rect">
                <a:avLst/>
              </a:prstGeom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4232" y="5246845"/>
                <a:ext cx="791715" cy="385940"/>
              </a:xfrm>
              <a:prstGeom prst="rect">
                <a:avLst/>
              </a:prstGeom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5253" y="1656433"/>
                <a:ext cx="1191482" cy="503278"/>
              </a:xfrm>
              <a:prstGeom prst="rect">
                <a:avLst/>
              </a:prstGeom>
            </p:spPr>
          </p:pic>
          <p:pic>
            <p:nvPicPr>
              <p:cNvPr id="18" name="Imagen 17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64312" y="5346801"/>
                <a:ext cx="1141334" cy="298820"/>
              </a:xfrm>
              <a:prstGeom prst="rect">
                <a:avLst/>
              </a:prstGeom>
            </p:spPr>
          </p:pic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79281" y="5014674"/>
                <a:ext cx="1361056" cy="351553"/>
              </a:xfrm>
              <a:prstGeom prst="rect">
                <a:avLst/>
              </a:prstGeom>
            </p:spPr>
          </p:pic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27378" y="4084497"/>
                <a:ext cx="854474" cy="310538"/>
              </a:xfrm>
              <a:prstGeom prst="rect">
                <a:avLst/>
              </a:prstGeom>
            </p:spPr>
          </p:pic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49676" y="1382045"/>
                <a:ext cx="1629605" cy="697246"/>
              </a:xfrm>
              <a:prstGeom prst="rect">
                <a:avLst/>
              </a:prstGeom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673350" y="2963034"/>
                <a:ext cx="823957" cy="708964"/>
              </a:xfrm>
              <a:prstGeom prst="rect">
                <a:avLst/>
              </a:prstGeom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42606" y="4344759"/>
                <a:ext cx="1202647" cy="335009"/>
              </a:xfrm>
              <a:prstGeom prst="rect">
                <a:avLst/>
              </a:prstGeom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06710" y="2159711"/>
                <a:ext cx="646959" cy="433581"/>
              </a:xfrm>
              <a:prstGeom prst="rect">
                <a:avLst/>
              </a:prstGeom>
            </p:spPr>
          </p:pic>
          <p:pic>
            <p:nvPicPr>
              <p:cNvPr id="25" name="Imagen 24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06857" y="4965137"/>
                <a:ext cx="1034242" cy="205207"/>
              </a:xfrm>
              <a:prstGeom prst="rect">
                <a:avLst/>
              </a:prstGeom>
            </p:spPr>
          </p:pic>
          <p:pic>
            <p:nvPicPr>
              <p:cNvPr id="26" name="Picture 2" descr="Resultado de imagen para maven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9112" y="3167062"/>
                <a:ext cx="809633" cy="607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9" name="Conector recto 8"/>
            <p:cNvCxnSpPr/>
            <p:nvPr/>
          </p:nvCxnSpPr>
          <p:spPr>
            <a:xfrm flipV="1">
              <a:off x="1450144" y="5536242"/>
              <a:ext cx="9063467" cy="274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55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Continua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31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01" y="948907"/>
            <a:ext cx="8031827" cy="4083543"/>
          </a:xfrm>
          <a:prstGeom prst="rect">
            <a:avLst/>
          </a:prstGeom>
        </p:spPr>
      </p:pic>
      <p:pic>
        <p:nvPicPr>
          <p:cNvPr id="6" name="Picture 8" descr="Resultado de imagen para jenki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346" y="5311151"/>
            <a:ext cx="1598025" cy="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/>
          <p:cNvCxnSpPr/>
          <p:nvPr/>
        </p:nvCxnSpPr>
        <p:spPr>
          <a:xfrm>
            <a:off x="1175926" y="5017211"/>
            <a:ext cx="6393793" cy="2687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25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Beneficios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190445"/>
            <a:ext cx="7886700" cy="2917321"/>
          </a:xfrm>
        </p:spPr>
        <p:txBody>
          <a:bodyPr/>
          <a:lstStyle/>
          <a:p>
            <a:pPr marL="342900" indent="-342900"/>
            <a:r>
              <a:rPr lang="es-CO" dirty="0"/>
              <a:t>La empresa adquiere ventajas </a:t>
            </a:r>
            <a:r>
              <a:rPr lang="es-CO" dirty="0" smtClean="0"/>
              <a:t>competitivas</a:t>
            </a:r>
            <a:endParaRPr lang="es-CO" dirty="0"/>
          </a:p>
          <a:p>
            <a:pPr marL="342900" indent="-342900"/>
            <a:r>
              <a:rPr lang="es-CO" dirty="0"/>
              <a:t>Incrementa la eficiencia de los recursos </a:t>
            </a:r>
            <a:r>
              <a:rPr lang="es-CO" dirty="0" smtClean="0"/>
              <a:t>IT</a:t>
            </a:r>
            <a:endParaRPr lang="es-CO" dirty="0"/>
          </a:p>
          <a:p>
            <a:pPr marL="342900" indent="-342900"/>
            <a:r>
              <a:rPr lang="es-CO" dirty="0"/>
              <a:t>Toma mejores y rápidas </a:t>
            </a:r>
            <a:r>
              <a:rPr lang="es-CO" dirty="0" smtClean="0"/>
              <a:t>decisiones</a:t>
            </a:r>
            <a:endParaRPr lang="es-CO" dirty="0"/>
          </a:p>
          <a:p>
            <a:pPr marL="342900" indent="-342900"/>
            <a:r>
              <a:rPr lang="es-CO" dirty="0"/>
              <a:t>Mantiene el ritmo de trabajo con la demanda del </a:t>
            </a:r>
            <a:r>
              <a:rPr lang="es-CO" dirty="0" smtClean="0"/>
              <a:t>negocio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1629-7BDC-5E48-8567-1098642794C1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42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 Hand Fist Bump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46" b="15045"/>
          <a:stretch/>
        </p:blipFill>
        <p:spPr bwMode="auto">
          <a:xfrm>
            <a:off x="1143000" y="857250"/>
            <a:ext cx="68580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4881" y="4127683"/>
            <a:ext cx="5829300" cy="661457"/>
          </a:xfrm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rgbClr val="CCFF33"/>
                </a:solidFill>
              </a:rPr>
              <a:t>Demostración</a:t>
            </a:r>
            <a:endParaRPr lang="es-CO" dirty="0">
              <a:solidFill>
                <a:srgbClr val="CCFF33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33</a:t>
            </a:fld>
            <a:endParaRPr lang="pt-BR"/>
          </a:p>
        </p:txBody>
      </p:sp>
      <p:sp>
        <p:nvSpPr>
          <p:cNvPr id="6" name="Rectángulo 5"/>
          <p:cNvSpPr/>
          <p:nvPr/>
        </p:nvSpPr>
        <p:spPr>
          <a:xfrm>
            <a:off x="3795713" y="4676099"/>
            <a:ext cx="3429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 de reglas Construido para proyecto Colpensiones</a:t>
            </a:r>
            <a:endParaRPr lang="es-CO" sz="13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34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633998"/>
            <a:ext cx="68294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35</a:t>
            </a:fld>
            <a:endParaRPr lang="pt-BR"/>
          </a:p>
        </p:txBody>
      </p:sp>
      <p:pic>
        <p:nvPicPr>
          <p:cNvPr id="5" name="Picture 4" descr="Agilidad y los proyectos">
            <a:extLst>
              <a:ext uri="{FF2B5EF4-FFF2-40B4-BE49-F238E27FC236}">
                <a16:creationId xmlns:a16="http://schemas.microsoft.com/office/drawing/2014/main" id="{3165C5AE-D346-43DA-9E07-B9EBF36E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" y="573860"/>
            <a:ext cx="8993398" cy="470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62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3651403" y="1683752"/>
            <a:ext cx="4610819" cy="2387600"/>
          </a:xfrm>
        </p:spPr>
        <p:txBody>
          <a:bodyPr/>
          <a:lstStyle/>
          <a:p>
            <a:r>
              <a:rPr lang="es-CO" dirty="0" smtClean="0"/>
              <a:t>Preguntas?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>
          <a:xfrm>
            <a:off x="0" y="6456363"/>
            <a:ext cx="2057400" cy="365125"/>
          </a:xfrm>
        </p:spPr>
        <p:txBody>
          <a:bodyPr/>
          <a:lstStyle/>
          <a:p>
            <a:fld id="{44C97F9A-6D3E-E045-902B-5E7799A8748C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14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4</a:t>
            </a:fld>
            <a:endParaRPr lang="pt-BR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03B329-B213-4800-B0A6-74FD3B06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91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5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40" y="222326"/>
            <a:ext cx="7749984" cy="5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2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6</a:t>
            </a:fld>
            <a:endParaRPr lang="pt-BR"/>
          </a:p>
        </p:txBody>
      </p:sp>
      <p:pic>
        <p:nvPicPr>
          <p:cNvPr id="5" name="Picture 2" descr="Resultado de imagen para ciclo de vida en cascada">
            <a:extLst>
              <a:ext uri="{FF2B5EF4-FFF2-40B4-BE49-F238E27FC236}">
                <a16:creationId xmlns:a16="http://schemas.microsoft.com/office/drawing/2014/main" id="{88E58FAA-0144-4E7F-B70A-974E010C1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50" y="716267"/>
            <a:ext cx="5814822" cy="56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BB2F27E-99D9-4131-B866-49303B31810A}"/>
              </a:ext>
            </a:extLst>
          </p:cNvPr>
          <p:cNvSpPr txBox="1">
            <a:spLocks/>
          </p:cNvSpPr>
          <p:nvPr/>
        </p:nvSpPr>
        <p:spPr>
          <a:xfrm>
            <a:off x="107505" y="130315"/>
            <a:ext cx="7120568" cy="50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s-CO" smtClean="0"/>
              <a:t>Metodologías Tradicionales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6808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7</a:t>
            </a:fld>
            <a:endParaRPr lang="pt-BR"/>
          </a:p>
        </p:txBody>
      </p:sp>
      <p:pic>
        <p:nvPicPr>
          <p:cNvPr id="5" name="Picture 2" descr="Resultado de imagen para gantt proyecto de software cascada">
            <a:extLst>
              <a:ext uri="{FF2B5EF4-FFF2-40B4-BE49-F238E27FC236}">
                <a16:creationId xmlns:a16="http://schemas.microsoft.com/office/drawing/2014/main" id="{DDFC5405-B19C-4D7D-A304-1818C3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552450"/>
            <a:ext cx="84582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9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8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003765"/>
            <a:ext cx="9448417" cy="381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6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ages.trickon.com/sites/default/files/field/image/parkour_fail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9</a:t>
            </a:fld>
            <a:endParaRPr lang="pt-BR"/>
          </a:p>
        </p:txBody>
      </p:sp>
      <p:sp>
        <p:nvSpPr>
          <p:cNvPr id="6" name="2 Rectángulo"/>
          <p:cNvSpPr/>
          <p:nvPr/>
        </p:nvSpPr>
        <p:spPr>
          <a:xfrm>
            <a:off x="826809" y="603854"/>
            <a:ext cx="7866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 </a:t>
            </a:r>
          </a:p>
          <a:p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375962" y="280689"/>
            <a:ext cx="54812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>
                <a:solidFill>
                  <a:srgbClr val="FFFF00"/>
                </a:solidFill>
                <a:latin typeface="SF Distant Galaxy" panose="00000400000000000000" pitchFamily="2" charset="0"/>
              </a:rPr>
              <a:t>Alternativa</a:t>
            </a:r>
          </a:p>
          <a:p>
            <a:r>
              <a:rPr lang="es-CO" sz="4800" b="1" dirty="0">
                <a:solidFill>
                  <a:srgbClr val="FFFF00"/>
                </a:solidFill>
                <a:latin typeface="SF Distant Galaxy" panose="00000400000000000000" pitchFamily="2" charset="0"/>
              </a:rPr>
              <a:t>AGIL?</a:t>
            </a:r>
          </a:p>
        </p:txBody>
      </p:sp>
    </p:spTree>
    <p:extLst>
      <p:ext uri="{BB962C8B-B14F-4D97-AF65-F5344CB8AC3E}">
        <p14:creationId xmlns:p14="http://schemas.microsoft.com/office/powerpoint/2010/main" val="34503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2016_atualizado" id="{FA7C4FA9-C56F-4BB5-9B8E-C862FC541638}" vid="{914E482E-BF7A-4AC1-9943-8430B5F0716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A61BD717F7B23488566BEE52F71377A" ma:contentTypeVersion="0" ma:contentTypeDescription="Crear nuevo documento." ma:contentTypeScope="" ma:versionID="3363b4e7d2aa14f534a7c247e2cfd51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bba8a198e9bb40c3eeca6d0bd41257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6235F5-BEE4-4E3B-A0EC-CBBE2813A9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AB6FC0F-6D61-45C1-87B0-AA589AC24E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EFF1BA-3289-40C2-9CF9-DE5D41EB5F31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76836</TotalTime>
  <Words>402</Words>
  <Application>Microsoft Office PowerPoint</Application>
  <PresentationFormat>Presentación en pantalla (4:3)</PresentationFormat>
  <Paragraphs>111</Paragraphs>
  <Slides>36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50" baseType="lpstr">
      <vt:lpstr>AngsanaUPC</vt:lpstr>
      <vt:lpstr>-apple-system</vt:lpstr>
      <vt:lpstr>Helvetica</vt:lpstr>
      <vt:lpstr>Calibri</vt:lpstr>
      <vt:lpstr>Arial</vt:lpstr>
      <vt:lpstr>DaxCondensed-Light</vt:lpstr>
      <vt:lpstr>DejaVu Sans</vt:lpstr>
      <vt:lpstr>Calibri Light</vt:lpstr>
      <vt:lpstr>OCR A Extended</vt:lpstr>
      <vt:lpstr>SF Distant Galaxy</vt:lpstr>
      <vt:lpstr>Verdana</vt:lpstr>
      <vt:lpstr>MS PGothic</vt:lpstr>
      <vt:lpstr>Arial Rounded MT Bold</vt:lpstr>
      <vt:lpstr>Tema do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DevOps</vt:lpstr>
      <vt:lpstr>Situación Actual</vt:lpstr>
      <vt:lpstr>Situación Actual</vt:lpstr>
      <vt:lpstr>Situación Actual</vt:lpstr>
      <vt:lpstr>Presentación de PowerPoint</vt:lpstr>
      <vt:lpstr>Presentación de PowerPoint</vt:lpstr>
      <vt:lpstr>Que es DevOps</vt:lpstr>
      <vt:lpstr>Que es DevOps</vt:lpstr>
      <vt:lpstr>Personas</vt:lpstr>
      <vt:lpstr>Procesos</vt:lpstr>
      <vt:lpstr>Herramientas</vt:lpstr>
      <vt:lpstr>Que Mejoramos</vt:lpstr>
      <vt:lpstr>Presentación de PowerPoint</vt:lpstr>
      <vt:lpstr>Quien Usan DevOps</vt:lpstr>
      <vt:lpstr>Presentación de PowerPoint</vt:lpstr>
      <vt:lpstr>Madurez DevOps</vt:lpstr>
      <vt:lpstr>Presentación de PowerPoint</vt:lpstr>
      <vt:lpstr>Presentación de PowerPoint</vt:lpstr>
      <vt:lpstr>Presentación de PowerPoint</vt:lpstr>
      <vt:lpstr>Integration Continua</vt:lpstr>
      <vt:lpstr>Beneficios</vt:lpstr>
      <vt:lpstr>Demostración</vt:lpstr>
      <vt:lpstr>Presentación de PowerPoint</vt:lpstr>
      <vt:lpstr>Presentación de PowerPoint</vt:lpstr>
      <vt:lpstr>Preguntas?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Diego Pereira Santos</dc:creator>
  <cp:lastModifiedBy>Rene</cp:lastModifiedBy>
  <cp:revision>774</cp:revision>
  <dcterms:created xsi:type="dcterms:W3CDTF">2015-12-09T15:49:40Z</dcterms:created>
  <dcterms:modified xsi:type="dcterms:W3CDTF">2018-10-10T01:45:19Z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0x0101006A61BD717F7B23488566BEE52F71377A</vt:lpwstr>
  </property>
</Properties>
</file>